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29"/>
  </p:notesMasterIdLst>
  <p:handoutMasterIdLst>
    <p:handoutMasterId r:id="rId30"/>
  </p:handoutMasterIdLst>
  <p:sldIdLst>
    <p:sldId id="280" r:id="rId2"/>
    <p:sldId id="302" r:id="rId3"/>
    <p:sldId id="303" r:id="rId4"/>
    <p:sldId id="307" r:id="rId5"/>
    <p:sldId id="308" r:id="rId6"/>
    <p:sldId id="309" r:id="rId7"/>
    <p:sldId id="310" r:id="rId8"/>
    <p:sldId id="311" r:id="rId9"/>
    <p:sldId id="304" r:id="rId10"/>
    <p:sldId id="313" r:id="rId11"/>
    <p:sldId id="315" r:id="rId12"/>
    <p:sldId id="312" r:id="rId13"/>
    <p:sldId id="314" r:id="rId14"/>
    <p:sldId id="316" r:id="rId15"/>
    <p:sldId id="317" r:id="rId16"/>
    <p:sldId id="318" r:id="rId17"/>
    <p:sldId id="305" r:id="rId18"/>
    <p:sldId id="319" r:id="rId19"/>
    <p:sldId id="320" r:id="rId20"/>
    <p:sldId id="321" r:id="rId21"/>
    <p:sldId id="323" r:id="rId22"/>
    <p:sldId id="306" r:id="rId23"/>
    <p:sldId id="324" r:id="rId24"/>
    <p:sldId id="325" r:id="rId25"/>
    <p:sldId id="326" r:id="rId26"/>
    <p:sldId id="327" r:id="rId27"/>
    <p:sldId id="301" r:id="rId28"/>
  </p:sldIdLst>
  <p:sldSz cx="23409275" cy="1316672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1207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2447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336867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4494213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1" userDrawn="1">
          <p15:clr>
            <a:srgbClr val="A4A3A4"/>
          </p15:clr>
        </p15:guide>
        <p15:guide id="2" pos="8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EE"/>
    <a:srgbClr val="C3979F"/>
    <a:srgbClr val="023C40"/>
    <a:srgbClr val="E71D36"/>
    <a:srgbClr val="2EC4B6"/>
    <a:srgbClr val="FDFFFC"/>
    <a:srgbClr val="00A7E1"/>
    <a:srgbClr val="948392"/>
    <a:srgbClr val="7286A0"/>
    <a:srgbClr val="4E9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0"/>
    <p:restoredTop sz="89416"/>
  </p:normalViewPr>
  <p:slideViewPr>
    <p:cSldViewPr showGuides="1">
      <p:cViewPr varScale="1">
        <p:scale>
          <a:sx n="53" d="100"/>
          <a:sy n="53" d="100"/>
        </p:scale>
        <p:origin x="208" y="752"/>
      </p:cViewPr>
      <p:guideLst>
        <p:guide orient="horz" pos="931"/>
        <p:guide pos="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ED862-AF33-0947-A601-FA6040CBDB50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838-F269-354B-874A-12817284FD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0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E0659F-3E19-A049-AC1A-FB6BFDC665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121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1207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224472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3368675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4494213" algn="l" rtl="0" eaLnBrk="0" fontAlgn="base" hangingPunct="0">
      <a:spcBef>
        <a:spcPct val="3000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5623378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6748052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7872729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8997403" algn="l" defTabSz="1124677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0659F-3E19-A049-AC1A-FB6BFDC66573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81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ESB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2087563"/>
            <a:ext cx="16697325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6986664"/>
            <a:ext cx="23409275" cy="1419654"/>
          </a:xfrm>
        </p:spPr>
        <p:txBody>
          <a:bodyPr/>
          <a:lstStyle>
            <a:lvl1pPr marL="0" indent="0" algn="ctr">
              <a:buNone/>
              <a:defRPr sz="9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02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61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7534" y="2468562"/>
            <a:ext cx="21069300" cy="8821737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Add Content Here</a:t>
            </a:r>
          </a:p>
          <a:p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  <a:p>
            <a:pPr lvl="1"/>
            <a:r>
              <a:rPr lang="en-US" altLang="en-US" dirty="0">
                <a:latin typeface="Arial" charset="0"/>
                <a:ea typeface="ＭＳ Ｐゴシック" charset="-128"/>
              </a:rPr>
              <a:t>And more here</a:t>
            </a:r>
          </a:p>
        </p:txBody>
      </p:sp>
    </p:spTree>
    <p:extLst>
      <p:ext uri="{BB962C8B-B14F-4D97-AF65-F5344CB8AC3E}">
        <p14:creationId xmlns:p14="http://schemas.microsoft.com/office/powerpoint/2010/main" val="14014966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70754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91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9719" y="2466647"/>
            <a:ext cx="10339099" cy="8801699"/>
          </a:xfrm>
        </p:spPr>
        <p:txBody>
          <a:bodyPr/>
          <a:lstStyle>
            <a:lvl1pPr>
              <a:defRPr sz="69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35226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64" y="487362"/>
            <a:ext cx="21068348" cy="1362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8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469900"/>
            <a:ext cx="21069300" cy="1365250"/>
          </a:xfrm>
          <a:prstGeom prst="rect">
            <a:avLst/>
          </a:prstGeom>
        </p:spPr>
        <p:txBody>
          <a:bodyPr vert="horz" lIns="224912" tIns="112456" rIns="224912" bIns="112456" rtlCol="0" anchor="b">
            <a:noAutofit/>
          </a:bodyPr>
          <a:lstStyle/>
          <a:p>
            <a:r>
              <a:rPr lang="en-US" dirty="0"/>
              <a:t>Click to edit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69988" y="2447925"/>
            <a:ext cx="210693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24912" tIns="112456" rIns="224912" bIns="112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0"/>
            <a:r>
              <a:rPr lang="en-US" altLang="en-US" dirty="0"/>
              <a:t>More Text</a:t>
            </a:r>
          </a:p>
          <a:p>
            <a:pPr lvl="0"/>
            <a:r>
              <a:rPr lang="en-US" altLang="en-US" dirty="0"/>
              <a:t>More text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258675"/>
            <a:ext cx="234092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13333413" y="12325350"/>
            <a:ext cx="9953625" cy="11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3200" i="1" dirty="0">
                <a:solidFill>
                  <a:srgbClr val="7F7F7F"/>
                </a:solidFill>
              </a:rPr>
              <a:t>© Jeremy Morris</a:t>
            </a:r>
          </a:p>
          <a:p>
            <a:pPr algn="r" eaLnBrk="1" hangingPunct="1"/>
            <a:endParaRPr lang="en-US" altLang="en-US" sz="3200" i="1" dirty="0">
              <a:solidFill>
                <a:srgbClr val="7F7F7F"/>
              </a:solidFill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122237" y="12398375"/>
            <a:ext cx="8000999" cy="65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i="1" dirty="0">
                <a:solidFill>
                  <a:srgbClr val="7F7F7F"/>
                </a:solidFill>
              </a:rPr>
              <a:t>Operations and Information</a:t>
            </a:r>
            <a:r>
              <a:rPr lang="en-US" altLang="en-US" sz="3200" i="1" baseline="0" dirty="0">
                <a:solidFill>
                  <a:srgbClr val="7F7F7F"/>
                </a:solidFill>
              </a:rPr>
              <a:t> Systems</a:t>
            </a:r>
            <a:endParaRPr lang="en-US" altLang="en-US" sz="3200" i="1" dirty="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66" r:id="rId2"/>
    <p:sldLayoutId id="2147484067" r:id="rId3"/>
    <p:sldLayoutId id="2147484068" r:id="rId4"/>
  </p:sldLayoutIdLst>
  <p:transition/>
  <p:hf sldNum="0" hdr="0"/>
  <p:txStyles>
    <p:titleStyle>
      <a:lvl1pPr algn="l" defTabSz="1120775" rtl="0" eaLnBrk="0" fontAlgn="base" hangingPunct="0">
        <a:spcBef>
          <a:spcPct val="0"/>
        </a:spcBef>
        <a:spcAft>
          <a:spcPct val="0"/>
        </a:spcAft>
        <a:defRPr sz="7200" b="1" kern="1200" cap="all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2pPr>
      <a:lvl3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3pPr>
      <a:lvl4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4pPr>
      <a:lvl5pPr algn="l" defTabSz="1120775" rtl="0" eaLnBrk="0" fontAlgn="base" hangingPunct="0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5pPr>
      <a:lvl6pPr marL="1124704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6pPr>
      <a:lvl7pPr marL="224940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7pPr>
      <a:lvl8pPr marL="3374111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8pPr>
      <a:lvl9pPr marL="4498817" algn="l" defTabSz="1120800" rtl="0" fontAlgn="base">
        <a:spcBef>
          <a:spcPct val="0"/>
        </a:spcBef>
        <a:spcAft>
          <a:spcPct val="0"/>
        </a:spcAft>
        <a:defRPr sz="8400" b="1">
          <a:solidFill>
            <a:srgbClr val="4F4F4F"/>
          </a:solidFill>
          <a:latin typeface="Arial" charset="0"/>
          <a:ea typeface="ＭＳ Ｐゴシック" charset="0"/>
        </a:defRPr>
      </a:lvl9pPr>
    </p:titleStyle>
    <p:bodyStyle>
      <a:lvl1pPr marL="838200" indent="-83820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600" kern="1200">
          <a:solidFill>
            <a:srgbClr val="4F4F4F"/>
          </a:solidFill>
          <a:latin typeface="Arial"/>
          <a:ea typeface="ＭＳ Ｐゴシック" charset="0"/>
          <a:cs typeface="Arial"/>
        </a:defRPr>
      </a:lvl1pPr>
      <a:lvl2pPr marL="1981200" indent="-857250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6000" kern="1200">
          <a:solidFill>
            <a:srgbClr val="4F4F4F"/>
          </a:solidFill>
          <a:latin typeface="Arial"/>
          <a:ea typeface="ＭＳ Ｐゴシック" charset="0"/>
          <a:cs typeface="Arial"/>
        </a:defRPr>
      </a:lvl2pPr>
      <a:lvl3pPr marL="2806700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5400" kern="1200">
          <a:solidFill>
            <a:srgbClr val="4F4F4F"/>
          </a:solidFill>
          <a:latin typeface="Arial"/>
          <a:ea typeface="ＭＳ Ｐゴシック" charset="0"/>
          <a:cs typeface="Arial"/>
        </a:defRPr>
      </a:lvl3pPr>
      <a:lvl4pPr marL="3932238" indent="-557213" algn="l" defTabSz="1120775" rtl="0" eaLnBrk="0" fontAlgn="base" hangingPunct="0">
        <a:spcBef>
          <a:spcPct val="20000"/>
        </a:spcBef>
        <a:spcAft>
          <a:spcPct val="0"/>
        </a:spcAft>
        <a:buSzPct val="100000"/>
        <a:buFontTx/>
        <a:buBlip>
          <a:blip r:embed="rId6"/>
        </a:buBlip>
        <a:defRPr sz="4800" kern="1200">
          <a:solidFill>
            <a:srgbClr val="4F4F4F"/>
          </a:solidFill>
          <a:latin typeface="Arial"/>
          <a:ea typeface="ＭＳ Ｐゴシック" charset="0"/>
          <a:cs typeface="Arial"/>
        </a:defRPr>
      </a:lvl4pPr>
      <a:lvl5pPr indent="4498975" algn="l" defTabSz="1120775" rtl="0" eaLnBrk="0" fontAlgn="base" hangingPunct="0">
        <a:spcBef>
          <a:spcPct val="20000"/>
        </a:spcBef>
        <a:spcAft>
          <a:spcPct val="0"/>
        </a:spcAft>
        <a:buSzPct val="100000"/>
        <a:defRPr sz="4900" kern="1200">
          <a:solidFill>
            <a:srgbClr val="4F4F4F"/>
          </a:solidFill>
          <a:latin typeface="Arial"/>
          <a:ea typeface="ＭＳ Ｐゴシック" charset="0"/>
          <a:cs typeface="Arial"/>
        </a:defRPr>
      </a:lvl5pPr>
      <a:lvl6pPr marL="6185068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309626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434182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558740" indent="-562278" algn="l" defTabSz="1124561" rtl="0" eaLnBrk="1" latinLnBrk="0" hangingPunct="1">
        <a:spcBef>
          <a:spcPct val="20000"/>
        </a:spcBef>
        <a:buFont typeface="Arial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2456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4911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73673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98231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622790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747346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71904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96458" algn="l" defTabSz="1124561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986588"/>
            <a:ext cx="23409275" cy="1419225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Strategy &amp; BA: Four Scenarios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9097963"/>
            <a:ext cx="23409275" cy="12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5462" tIns="82731" rIns="165462" bIns="8273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7100" dirty="0">
                <a:solidFill>
                  <a:srgbClr val="4F4F4F"/>
                </a:solidFill>
                <a:cs typeface="Arial" charset="0"/>
              </a:rPr>
              <a:t>Business Intelligence &amp; Analytics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3173854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9955420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</p:spTree>
    <p:extLst>
      <p:ext uri="{BB962C8B-B14F-4D97-AF65-F5344CB8AC3E}">
        <p14:creationId xmlns:p14="http://schemas.microsoft.com/office/powerpoint/2010/main" val="29913160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2C839E-30AC-F745-AB9F-1664C9DD4881}"/>
              </a:ext>
            </a:extLst>
          </p:cNvPr>
          <p:cNvSpPr/>
          <p:nvPr/>
        </p:nvSpPr>
        <p:spPr>
          <a:xfrm>
            <a:off x="2332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FEB4D-1DB6-9E42-B583-63607B6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Adapted information strategy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B7E3AF2-2A50-8044-8916-5A13B55D11D4}"/>
              </a:ext>
            </a:extLst>
          </p:cNvPr>
          <p:cNvSpPr/>
          <p:nvPr/>
        </p:nvSpPr>
        <p:spPr>
          <a:xfrm>
            <a:off x="2636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3F6034E-4C3C-2945-B947-E6D75D758BD7}"/>
              </a:ext>
            </a:extLst>
          </p:cNvPr>
          <p:cNvSpPr/>
          <p:nvPr/>
        </p:nvSpPr>
        <p:spPr>
          <a:xfrm>
            <a:off x="9494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D2E202A-722B-744A-8B72-120F9BC7DB68}"/>
              </a:ext>
            </a:extLst>
          </p:cNvPr>
          <p:cNvSpPr/>
          <p:nvPr/>
        </p:nvSpPr>
        <p:spPr>
          <a:xfrm>
            <a:off x="16352837" y="6202362"/>
            <a:ext cx="4800600" cy="41910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D11B05-605F-F149-9B51-FA5282DF8610}"/>
              </a:ext>
            </a:extLst>
          </p:cNvPr>
          <p:cNvSpPr/>
          <p:nvPr/>
        </p:nvSpPr>
        <p:spPr>
          <a:xfrm>
            <a:off x="9190037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104119-B66E-4141-95BC-68CB3FA6D883}"/>
              </a:ext>
            </a:extLst>
          </p:cNvPr>
          <p:cNvSpPr/>
          <p:nvPr/>
        </p:nvSpPr>
        <p:spPr>
          <a:xfrm>
            <a:off x="16053969" y="3306762"/>
            <a:ext cx="5410200" cy="82296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Level</a:t>
            </a:r>
          </a:p>
        </p:txBody>
      </p:sp>
    </p:spTree>
    <p:extLst>
      <p:ext uri="{BB962C8B-B14F-4D97-AF65-F5344CB8AC3E}">
        <p14:creationId xmlns:p14="http://schemas.microsoft.com/office/powerpoint/2010/main" val="20707050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378985-25DC-B242-A0EF-FFA7E22743C5}"/>
              </a:ext>
            </a:extLst>
          </p:cNvPr>
          <p:cNvSpPr/>
          <p:nvPr/>
        </p:nvSpPr>
        <p:spPr>
          <a:xfrm>
            <a:off x="655637" y="1356685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S</a:t>
            </a:r>
            <a:r>
              <a:rPr lang="en-US" sz="4000" dirty="0"/>
              <a:t>pecific – “Have more customers by the end of the year” vs “Have 10x customers by the end of the year”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0E9F13-0C90-C446-83AC-5967D7774087}"/>
              </a:ext>
            </a:extLst>
          </p:cNvPr>
          <p:cNvSpPr/>
          <p:nvPr/>
        </p:nvSpPr>
        <p:spPr>
          <a:xfrm>
            <a:off x="641516" y="3309679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849483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M</a:t>
            </a:r>
            <a:r>
              <a:rPr lang="en-US" sz="4000" dirty="0"/>
              <a:t>easurable – have to be able to count customers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C6F4A5-A0D5-B84D-A52B-3E70B8374ED5}"/>
              </a:ext>
            </a:extLst>
          </p:cNvPr>
          <p:cNvSpPr/>
          <p:nvPr/>
        </p:nvSpPr>
        <p:spPr>
          <a:xfrm>
            <a:off x="661569" y="5268174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A</a:t>
            </a:r>
            <a:r>
              <a:rPr lang="en-US" sz="4000" dirty="0"/>
              <a:t>greed – need alignment across the company/team AND need clear ownership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3F8A21-A73C-254D-9ACF-9BACEE732610}"/>
              </a:ext>
            </a:extLst>
          </p:cNvPr>
          <p:cNvSpPr/>
          <p:nvPr/>
        </p:nvSpPr>
        <p:spPr>
          <a:xfrm>
            <a:off x="641516" y="7221168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R</a:t>
            </a:r>
            <a:r>
              <a:rPr lang="en-US" sz="4000" dirty="0"/>
              <a:t>ealistic – if targets aren’t realistic, they may not be taken seriously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28D9E4-342A-C04D-917B-05FB197A9324}"/>
              </a:ext>
            </a:extLst>
          </p:cNvPr>
          <p:cNvSpPr/>
          <p:nvPr/>
        </p:nvSpPr>
        <p:spPr>
          <a:xfrm>
            <a:off x="655637" y="9174162"/>
            <a:ext cx="22021800" cy="1524000"/>
          </a:xfrm>
          <a:prstGeom prst="roundRect">
            <a:avLst>
              <a:gd name="adj" fmla="val 3648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/>
              <a:t>T</a:t>
            </a:r>
            <a:r>
              <a:rPr lang="en-US" sz="4000" dirty="0"/>
              <a:t>ime-bound – deadlines allow clear direction and give teams the ability to shift tactics if timing is off</a:t>
            </a:r>
          </a:p>
        </p:txBody>
      </p:sp>
    </p:spTree>
    <p:extLst>
      <p:ext uri="{BB962C8B-B14F-4D97-AF65-F5344CB8AC3E}">
        <p14:creationId xmlns:p14="http://schemas.microsoft.com/office/powerpoint/2010/main" val="6597435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C5E3-DB3A-6C49-96B2-C9C2BD9C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802DB-B8E2-A04B-86F7-13CEBDF8CF3A}"/>
              </a:ext>
            </a:extLst>
          </p:cNvPr>
          <p:cNvSpPr txBox="1"/>
          <p:nvPr/>
        </p:nvSpPr>
        <p:spPr>
          <a:xfrm>
            <a:off x="1951037" y="3611562"/>
            <a:ext cx="1943100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Objectives need to be specific, measurable and time-bound so they can be defined and operationalized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they aren’t implementing a technical solution will be difficult (if not impossible)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If objectives aren’t measurable, we cannot quantify them or measure them on an ongoing basis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Non-specific objectives lead to multiple versions of the truth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Not all objectives/targets need to be in our data warehouse but it is generally preferred to have one source for all data</a:t>
            </a:r>
          </a:p>
        </p:txBody>
      </p:sp>
    </p:spTree>
    <p:extLst>
      <p:ext uri="{BB962C8B-B14F-4D97-AF65-F5344CB8AC3E}">
        <p14:creationId xmlns:p14="http://schemas.microsoft.com/office/powerpoint/2010/main" val="1557301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856-B7D0-4E4C-AFE8-EEE492B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Okr</a:t>
            </a: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117261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: dialogue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Individual functions optimize work based on BA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Strategy function also uses BA information to learn about progress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 function reports on business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analysis on differences between targets and actuals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future strategies AND individual department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007740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178165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972694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BF44-880A-4A41-83AE-47E85985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BA and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510FF-FA53-F94D-8626-F6EF1067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4144962"/>
            <a:ext cx="11635280" cy="497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B7140-C825-EA44-BECB-213436A5B0D8}"/>
              </a:ext>
            </a:extLst>
          </p:cNvPr>
          <p:cNvSpPr txBox="1"/>
          <p:nvPr/>
        </p:nvSpPr>
        <p:spPr>
          <a:xfrm>
            <a:off x="14445748" y="4144962"/>
            <a:ext cx="77909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Four scenarios represent maturity, ability and willingness to work with information at different levels.</a:t>
            </a:r>
          </a:p>
          <a:p>
            <a:endParaRPr lang="en-US" sz="3200" dirty="0"/>
          </a:p>
          <a:p>
            <a:r>
              <a:rPr lang="en-US" sz="3200" dirty="0"/>
              <a:t>Differences not a matter of “good” to “bad”</a:t>
            </a:r>
          </a:p>
          <a:p>
            <a:endParaRPr lang="en-US" sz="3200" dirty="0"/>
          </a:p>
          <a:p>
            <a:r>
              <a:rPr lang="en-US" sz="3200" dirty="0"/>
              <a:t>Option exists to take steps toward next phase or move to a strategy that is less dependent on information.</a:t>
            </a:r>
          </a:p>
        </p:txBody>
      </p:sp>
    </p:spTree>
    <p:extLst>
      <p:ext uri="{BB962C8B-B14F-4D97-AF65-F5344CB8AC3E}">
        <p14:creationId xmlns:p14="http://schemas.microsoft.com/office/powerpoint/2010/main" val="5214165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24262275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856-B7D0-4E4C-AFE8-EEE492B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8903B-41B0-DD4E-BD23-5FB78C39EF92}"/>
              </a:ext>
            </a:extLst>
          </p:cNvPr>
          <p:cNvSpPr/>
          <p:nvPr/>
        </p:nvSpPr>
        <p:spPr>
          <a:xfrm>
            <a:off x="745790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023C4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>
                <a:solidFill>
                  <a:schemeClr val="bg1"/>
                </a:solidFill>
              </a:rPr>
              <a:t>Deviation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Deviations between targets and actuals are provided to the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The business learns and adapts based on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0F7F18-89B7-7647-9CFE-4E64D3AE32A1}"/>
              </a:ext>
            </a:extLst>
          </p:cNvPr>
          <p:cNvSpPr/>
          <p:nvPr/>
        </p:nvSpPr>
        <p:spPr>
          <a:xfrm>
            <a:off x="8298498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2EC4B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Coordination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Need to identify </a:t>
            </a:r>
            <a:r>
              <a:rPr lang="en-US" sz="4000" i="1" dirty="0"/>
              <a:t>critical success factors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Meet internally across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Define responsibility for deviations from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3A6143-2092-4044-928C-902398D38464}"/>
              </a:ext>
            </a:extLst>
          </p:cNvPr>
          <p:cNvSpPr/>
          <p:nvPr/>
        </p:nvSpPr>
        <p:spPr>
          <a:xfrm>
            <a:off x="15851206" y="3840162"/>
            <a:ext cx="6812280" cy="7696200"/>
          </a:xfrm>
          <a:prstGeom prst="roundRect">
            <a:avLst>
              <a:gd name="adj" fmla="val 3648"/>
            </a:avLst>
          </a:prstGeom>
          <a:solidFill>
            <a:srgbClr val="C3979F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Analysis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May ask “did we overlook any opportunities” or “do we lack certain competencies in the business”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Information going back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77A22B-BE7C-6946-BA7F-9798DADD4029}"/>
              </a:ext>
            </a:extLst>
          </p:cNvPr>
          <p:cNvSpPr/>
          <p:nvPr/>
        </p:nvSpPr>
        <p:spPr>
          <a:xfrm>
            <a:off x="745790" y="2011362"/>
            <a:ext cx="21917696" cy="1295400"/>
          </a:xfrm>
          <a:prstGeom prst="roundRect">
            <a:avLst>
              <a:gd name="adj" fmla="val 3648"/>
            </a:avLst>
          </a:prstGeom>
          <a:solidFill>
            <a:srgbClr val="00A7E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/>
              <a:t>Quality</a:t>
            </a:r>
            <a:r>
              <a:rPr lang="en-US" sz="4000" dirty="0"/>
              <a:t> – measured on analytics ability to deliver relevant information to strategic level</a:t>
            </a:r>
          </a:p>
        </p:txBody>
      </p:sp>
    </p:spTree>
    <p:extLst>
      <p:ext uri="{BB962C8B-B14F-4D97-AF65-F5344CB8AC3E}">
        <p14:creationId xmlns:p14="http://schemas.microsoft.com/office/powerpoint/2010/main" val="37640580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: holistic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Data used as a strategic resource that can be used to determine strategy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Systematically use information to adjust strategy and gain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3107800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11108990" y="6659563"/>
            <a:ext cx="7543800" cy="5334000"/>
          </a:xfrm>
          <a:prstGeom prst="roundRect">
            <a:avLst>
              <a:gd name="adj" fmla="val 3648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performance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</p:spTree>
    <p:extLst>
      <p:ext uri="{BB962C8B-B14F-4D97-AF65-F5344CB8AC3E}">
        <p14:creationId xmlns:p14="http://schemas.microsoft.com/office/powerpoint/2010/main" val="4111204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1B6E80-97D5-6740-812B-CD741168D849}"/>
              </a:ext>
            </a:extLst>
          </p:cNvPr>
          <p:cNvSpPr/>
          <p:nvPr/>
        </p:nvSpPr>
        <p:spPr>
          <a:xfrm>
            <a:off x="3475038" y="182562"/>
            <a:ext cx="16382999" cy="11963399"/>
          </a:xfrm>
          <a:prstGeom prst="roundRect">
            <a:avLst>
              <a:gd name="adj" fmla="val 3648"/>
            </a:avLst>
          </a:prstGeom>
          <a:solidFill>
            <a:srgbClr val="99CCEE">
              <a:alpha val="25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BABF4-7EE0-3544-91E9-1F4A150497B5}"/>
              </a:ext>
            </a:extLst>
          </p:cNvPr>
          <p:cNvSpPr/>
          <p:nvPr/>
        </p:nvSpPr>
        <p:spPr>
          <a:xfrm>
            <a:off x="11095037" y="445335"/>
            <a:ext cx="7543800" cy="5985627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AE0C6-5619-7940-AF99-B94199BC82FD}"/>
              </a:ext>
            </a:extLst>
          </p:cNvPr>
          <p:cNvSpPr/>
          <p:nvPr/>
        </p:nvSpPr>
        <p:spPr>
          <a:xfrm>
            <a:off x="3703637" y="411162"/>
            <a:ext cx="6781800" cy="11582400"/>
          </a:xfrm>
          <a:prstGeom prst="roundRect">
            <a:avLst>
              <a:gd name="adj" fmla="val 36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Level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AA102B1-8CAD-B946-9F07-80EA1FF133D3}"/>
              </a:ext>
            </a:extLst>
          </p:cNvPr>
          <p:cNvSpPr/>
          <p:nvPr/>
        </p:nvSpPr>
        <p:spPr>
          <a:xfrm>
            <a:off x="5380037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7286A0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Define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plan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924C87-F96E-8143-8C31-F4648B2FCDBC}"/>
              </a:ext>
            </a:extLst>
          </p:cNvPr>
          <p:cNvSpPr/>
          <p:nvPr/>
        </p:nvSpPr>
        <p:spPr>
          <a:xfrm rot="5400000">
            <a:off x="11405769" y="1457163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BE6E46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/>
              <a:t>Coordinate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execute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5A5147F-212E-2B4D-A243-A46865776AAB}"/>
              </a:ext>
            </a:extLst>
          </p:cNvPr>
          <p:cNvSpPr/>
          <p:nvPr/>
        </p:nvSpPr>
        <p:spPr>
          <a:xfrm rot="16200000">
            <a:off x="5380037" y="6811962"/>
            <a:ext cx="4800600" cy="4800600"/>
          </a:xfrm>
          <a:prstGeom prst="rightArrow">
            <a:avLst>
              <a:gd name="adj1" fmla="val 50000"/>
              <a:gd name="adj2" fmla="val 42982"/>
            </a:avLst>
          </a:prstGeom>
          <a:solidFill>
            <a:srgbClr val="948392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Evaluate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improve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04D988B-B358-3242-B8F0-10B590AFA1AC}"/>
              </a:ext>
            </a:extLst>
          </p:cNvPr>
          <p:cNvSpPr/>
          <p:nvPr/>
        </p:nvSpPr>
        <p:spPr>
          <a:xfrm>
            <a:off x="11399837" y="6811962"/>
            <a:ext cx="4800600" cy="4800600"/>
          </a:xfrm>
          <a:prstGeom prst="leftArrow">
            <a:avLst/>
          </a:prstGeom>
          <a:solidFill>
            <a:srgbClr val="4E937A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Targets</a:t>
            </a:r>
          </a:p>
          <a:p>
            <a:pPr algn="ctr"/>
            <a:r>
              <a:rPr lang="en-US" sz="4000" dirty="0"/>
              <a:t>and</a:t>
            </a:r>
          </a:p>
          <a:p>
            <a:pPr algn="ctr"/>
            <a:r>
              <a:rPr lang="en-US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7175285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11F0-8361-0444-8D05-23C2BD04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BC09A-4C71-AD41-8FCF-166438CD752C}"/>
              </a:ext>
            </a:extLst>
          </p:cNvPr>
          <p:cNvSpPr txBox="1"/>
          <p:nvPr/>
        </p:nvSpPr>
        <p:spPr>
          <a:xfrm>
            <a:off x="1989138" y="3078162"/>
            <a:ext cx="19431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More about people competencies – information and analysis present in all areas of the business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Top management level will include both strategic and information knowledge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Company will provide objectives of the strategy and directions as to how they should be reached via the use of information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will be used as a result of a top-down process as well as a bottom-up process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Information used first to identify how the market works (competitive parameters) and second to ensure the business is differentiated from its competitors</a:t>
            </a:r>
          </a:p>
        </p:txBody>
      </p:sp>
    </p:spTree>
    <p:extLst>
      <p:ext uri="{BB962C8B-B14F-4D97-AF65-F5344CB8AC3E}">
        <p14:creationId xmlns:p14="http://schemas.microsoft.com/office/powerpoint/2010/main" val="25270268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FA997-A20B-3140-8299-0BD2D855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63" y="-496"/>
            <a:ext cx="23591837" cy="1327040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DD59A-D105-0C4B-8C0C-7A386BF4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93299"/>
              </p:ext>
            </p:extLst>
          </p:nvPr>
        </p:nvGraphicFramePr>
        <p:xfrm>
          <a:off x="427037" y="944562"/>
          <a:ext cx="22631400" cy="98907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526280">
                  <a:extLst>
                    <a:ext uri="{9D8B030D-6E8A-4147-A177-3AD203B41FA5}">
                      <a16:colId xmlns:a16="http://schemas.microsoft.com/office/drawing/2014/main" val="176711090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023841777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2955342211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032405780"/>
                    </a:ext>
                  </a:extLst>
                </a:gridCol>
                <a:gridCol w="4526280">
                  <a:extLst>
                    <a:ext uri="{9D8B030D-6E8A-4147-A177-3AD203B41FA5}">
                      <a16:colId xmlns:a16="http://schemas.microsoft.com/office/drawing/2014/main" val="375785069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1. Separate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2. Coordinated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3. Dialogue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4. Holistic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3386934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Link to strategy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only on an ad hoc basis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Supports monitoring performance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Feedback between strategy and BA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 used as strategic resource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63402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Quality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Measured as a function of how quickly requests are answered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Accuracy of target measurement 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Based on ability to deliver relevant information to strategy function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Ability to provide the business a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30976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Coordination between functions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None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Likely very little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Clear responsibility for individual metrics, regular meetings to coordinate activities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Information flow between departments and levels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28573"/>
                  </a:ext>
                </a:extLst>
              </a:tr>
              <a:tr h="1278467">
                <a:tc>
                  <a:txBody>
                    <a:bodyPr/>
                    <a:lstStyle/>
                    <a:p>
                      <a:r>
                        <a:rPr lang="en-US" sz="3800" dirty="0"/>
                        <a:t>Analytics work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Filling ad hoc requests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Creating dashboards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3800" dirty="0"/>
                        <a:t>Reporting reasons for deviation from targets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800" dirty="0"/>
                        <a:t>Self-identified projects that provide competitive advantage</a:t>
                      </a:r>
                      <a:endParaRPr lang="en-US" sz="3800" b="0" i="0" dirty="0">
                        <a:latin typeface="Helvetica Light" panose="020B0403020202020204" pitchFamily="34" charset="0"/>
                        <a:ea typeface="Open Sans" panose="020B0606030504020204" pitchFamily="34" charset="0"/>
                        <a:cs typeface="Baghdad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15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3808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DESB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900488"/>
            <a:ext cx="175577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631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3E38-C39D-8447-B147-E92A7319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: separate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71E81-DB67-774B-944C-AEDA1E37A1CF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no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Company has limited data distributed over a large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Typically unable to make a connection between data and strategy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ADC1C-016C-8B46-AA19-4FDA1F3BAB4B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used for strategic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connection with ad hoc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Potentially to automate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with no link to business strategy (tactical decisions only)</a:t>
            </a:r>
          </a:p>
        </p:txBody>
      </p:sp>
    </p:spTree>
    <p:extLst>
      <p:ext uri="{BB962C8B-B14F-4D97-AF65-F5344CB8AC3E}">
        <p14:creationId xmlns:p14="http://schemas.microsoft.com/office/powerpoint/2010/main" val="13120964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031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12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2636837" y="3324726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9761537" y="3290720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9761537" y="6139238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9761537" y="89877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6276637" y="3324726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5532437" y="4433720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532437" y="7316244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2047537" y="4433720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2047537" y="7282238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2047537" y="7316244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3495337" y="3290720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7234245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70A0-BA04-C046-90DB-B16517CA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E5F37F-E7CF-4C4C-B143-6AF099025D03}"/>
              </a:ext>
            </a:extLst>
          </p:cNvPr>
          <p:cNvSpPr/>
          <p:nvPr/>
        </p:nvSpPr>
        <p:spPr>
          <a:xfrm>
            <a:off x="1208480" y="3382962"/>
            <a:ext cx="2895600" cy="7983036"/>
          </a:xfrm>
          <a:prstGeom prst="ellipse">
            <a:avLst/>
          </a:prstGeom>
          <a:solidFill>
            <a:srgbClr val="6F686D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Strategy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3473AC-4300-014E-BA9B-40560A0C973E}"/>
              </a:ext>
            </a:extLst>
          </p:cNvPr>
          <p:cNvSpPr/>
          <p:nvPr/>
        </p:nvSpPr>
        <p:spPr>
          <a:xfrm>
            <a:off x="8333180" y="3348956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BE66B-F706-794D-AF25-7AC21ECDFD94}"/>
              </a:ext>
            </a:extLst>
          </p:cNvPr>
          <p:cNvSpPr/>
          <p:nvPr/>
        </p:nvSpPr>
        <p:spPr>
          <a:xfrm>
            <a:off x="8333180" y="6197474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4F8DA-D0E7-5343-A262-92468E8DD596}"/>
              </a:ext>
            </a:extLst>
          </p:cNvPr>
          <p:cNvSpPr/>
          <p:nvPr/>
        </p:nvSpPr>
        <p:spPr>
          <a:xfrm>
            <a:off x="8333180" y="9045992"/>
            <a:ext cx="2286000" cy="2286000"/>
          </a:xfrm>
          <a:prstGeom prst="ellipse">
            <a:avLst/>
          </a:prstGeom>
          <a:solidFill>
            <a:srgbClr val="2F1847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Mktg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74CF46-1E42-8345-8A02-626DF25FD9AC}"/>
              </a:ext>
            </a:extLst>
          </p:cNvPr>
          <p:cNvSpPr/>
          <p:nvPr/>
        </p:nvSpPr>
        <p:spPr>
          <a:xfrm>
            <a:off x="14848280" y="3382962"/>
            <a:ext cx="2286000" cy="7983036"/>
          </a:xfrm>
          <a:prstGeom prst="ellipse">
            <a:avLst/>
          </a:prstGeom>
          <a:solidFill>
            <a:srgbClr val="C62E65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Analytics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FC5020-E79B-4A47-BCD3-A320FB9028A1}"/>
              </a:ext>
            </a:extLst>
          </p:cNvPr>
          <p:cNvCxnSpPr>
            <a:endCxn id="4" idx="2"/>
          </p:cNvCxnSpPr>
          <p:nvPr/>
        </p:nvCxnSpPr>
        <p:spPr>
          <a:xfrm flipV="1">
            <a:off x="4104080" y="4491956"/>
            <a:ext cx="4229100" cy="283544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90F31-6FD3-734B-A309-A5D3BE3E667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519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99D2B-8D3E-004C-B57C-14646C79181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4104080" y="7374480"/>
            <a:ext cx="4229100" cy="290771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94D11-F9ED-4E47-9C18-51D7067313F9}"/>
              </a:ext>
            </a:extLst>
          </p:cNvPr>
          <p:cNvCxnSpPr>
            <a:endCxn id="7" idx="2"/>
          </p:cNvCxnSpPr>
          <p:nvPr/>
        </p:nvCxnSpPr>
        <p:spPr>
          <a:xfrm>
            <a:off x="10619180" y="4491956"/>
            <a:ext cx="4229100" cy="288252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9D6449-9CA5-9E4D-AC8A-C3C7D08663E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619180" y="7340474"/>
            <a:ext cx="4229100" cy="5919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EB0329-FA0A-AD4E-8AC5-B6580823F96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0619180" y="7374480"/>
            <a:ext cx="4229100" cy="2814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690C10-8A04-7D44-9EA2-D5F82D2C1B46}"/>
              </a:ext>
            </a:extLst>
          </p:cNvPr>
          <p:cNvSpPr/>
          <p:nvPr/>
        </p:nvSpPr>
        <p:spPr>
          <a:xfrm>
            <a:off x="12066980" y="3348956"/>
            <a:ext cx="990600" cy="7983037"/>
          </a:xfrm>
          <a:prstGeom prst="rect">
            <a:avLst/>
          </a:prstGeom>
          <a:solidFill>
            <a:srgbClr val="F9B3D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DC538-3B7F-6D42-8194-00A37BBF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428" y="2944536"/>
            <a:ext cx="4755757" cy="325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D5297-1747-6346-BE26-CDAEC165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276" y="7334541"/>
            <a:ext cx="4721752" cy="35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579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6E9A-47F4-764F-B8B4-D2ECA4D0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79CA7-CB0F-CA42-B1F2-BA6554AF0519}"/>
              </a:ext>
            </a:extLst>
          </p:cNvPr>
          <p:cNvSpPr/>
          <p:nvPr/>
        </p:nvSpPr>
        <p:spPr>
          <a:xfrm>
            <a:off x="745790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208AAE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provided may not actually inform the business strategy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BA tasks prioritized by level and function of requestor rather than relevance to the business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BC6DE8-5F5E-BF40-9917-9B4212A66B76}"/>
              </a:ext>
            </a:extLst>
          </p:cNvPr>
          <p:cNvSpPr/>
          <p:nvPr/>
        </p:nvSpPr>
        <p:spPr>
          <a:xfrm>
            <a:off x="8275637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0D2149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/>
              <a:t>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Will likely see a large number of reports generated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Reports will likely be inconsistent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Quality will be judged on how quickly reports can be generated and not on how well founded the answer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8F6F34-311F-024F-BCF6-86BD9A10A2D4}"/>
              </a:ext>
            </a:extLst>
          </p:cNvPr>
          <p:cNvSpPr/>
          <p:nvPr/>
        </p:nvSpPr>
        <p:spPr>
          <a:xfrm>
            <a:off x="15805484" y="2468562"/>
            <a:ext cx="6812280" cy="9067800"/>
          </a:xfrm>
          <a:prstGeom prst="roundRect">
            <a:avLst>
              <a:gd name="adj" fmla="val 3648"/>
            </a:avLst>
          </a:prstGeom>
          <a:solidFill>
            <a:srgbClr val="B4B8AB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companies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 businesses with few customers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Cost of running data warehouse is bigger than the value of the decision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Companies with no processes to digitize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 their targets in a way that is not measurable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397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5ECC-E4F4-1941-AECC-E5C5D0A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: Coordinated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DF8202-FC0B-CD4A-A8C5-2B48C34933E1}"/>
              </a:ext>
            </a:extLst>
          </p:cNvPr>
          <p:cNvSpPr/>
          <p:nvPr/>
        </p:nvSpPr>
        <p:spPr>
          <a:xfrm>
            <a:off x="2636837" y="3382962"/>
            <a:ext cx="17602200" cy="3200400"/>
          </a:xfrm>
          <a:prstGeom prst="roundRect">
            <a:avLst>
              <a:gd name="adj" fmla="val 2183"/>
            </a:avLst>
          </a:prstGeom>
          <a:solidFill>
            <a:srgbClr val="6F686D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BA function requested to monitor individual functions’ achievement of targets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6356EC-7DA2-4D4E-B26D-CD9F574A9BC1}"/>
              </a:ext>
            </a:extLst>
          </p:cNvPr>
          <p:cNvSpPr/>
          <p:nvPr/>
        </p:nvSpPr>
        <p:spPr>
          <a:xfrm>
            <a:off x="2636837" y="7116762"/>
            <a:ext cx="17602200" cy="4114800"/>
          </a:xfrm>
          <a:prstGeom prst="roundRect">
            <a:avLst>
              <a:gd name="adj" fmla="val 2183"/>
            </a:avLst>
          </a:prstGeom>
          <a:solidFill>
            <a:srgbClr val="F7EF99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data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Reactive in relation to the strategy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flow back to the strategic level from the analytic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means that strategy is created w/o data</a:t>
            </a:r>
          </a:p>
        </p:txBody>
      </p:sp>
    </p:spTree>
    <p:extLst>
      <p:ext uri="{BB962C8B-B14F-4D97-AF65-F5344CB8AC3E}">
        <p14:creationId xmlns:p14="http://schemas.microsoft.com/office/powerpoint/2010/main" val="13689047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nline Programs Template White[1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 Lewis Online PPT Template.potm</Template>
  <TotalTime>14061</TotalTime>
  <Words>998</Words>
  <Application>Microsoft Macintosh PowerPoint</Application>
  <PresentationFormat>Custom</PresentationFormat>
  <Paragraphs>265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Baghdad</vt:lpstr>
      <vt:lpstr>Calibri</vt:lpstr>
      <vt:lpstr>Helvetica Light</vt:lpstr>
      <vt:lpstr>Open Sans</vt:lpstr>
      <vt:lpstr>Online Programs Template White[1]</vt:lpstr>
      <vt:lpstr>PowerPoint Presentation</vt:lpstr>
      <vt:lpstr>Integrating BA and strategy</vt:lpstr>
      <vt:lpstr>Scenario 1 : separate</vt:lpstr>
      <vt:lpstr>PowerPoint Presentation</vt:lpstr>
      <vt:lpstr>PowerPoint Presentation</vt:lpstr>
      <vt:lpstr>PowerPoint Presentation</vt:lpstr>
      <vt:lpstr>PowerPoint Presentation</vt:lpstr>
      <vt:lpstr>Other considerations</vt:lpstr>
      <vt:lpstr>Scenario 2 : Coordinated</vt:lpstr>
      <vt:lpstr>Adapted information strategy</vt:lpstr>
      <vt:lpstr>Adapted information strategy</vt:lpstr>
      <vt:lpstr>Adapted information strategy</vt:lpstr>
      <vt:lpstr>Adapted information strategy</vt:lpstr>
      <vt:lpstr>PowerPoint Presentation</vt:lpstr>
      <vt:lpstr>Why smart?</vt:lpstr>
      <vt:lpstr>Okr???</vt:lpstr>
      <vt:lpstr>Scenario 3 : dialogue</vt:lpstr>
      <vt:lpstr>PowerPoint Presentation</vt:lpstr>
      <vt:lpstr>PowerPoint Presentation</vt:lpstr>
      <vt:lpstr>PowerPoint Presentation</vt:lpstr>
      <vt:lpstr>Characteristics</vt:lpstr>
      <vt:lpstr>Scenario 4 : holistic</vt:lpstr>
      <vt:lpstr>PowerPoint Presentation</vt:lpstr>
      <vt:lpstr>PowerPoint Presentation</vt:lpstr>
      <vt:lpstr>Characteristics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 Strategy Analysis</dc:title>
  <dc:creator>jeff</dc:creator>
  <cp:lastModifiedBy>Jeremy Morris</cp:lastModifiedBy>
  <cp:revision>329</cp:revision>
  <dcterms:created xsi:type="dcterms:W3CDTF">2007-05-02T01:14:38Z</dcterms:created>
  <dcterms:modified xsi:type="dcterms:W3CDTF">2019-06-25T02:38:19Z</dcterms:modified>
</cp:coreProperties>
</file>